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1" r:id="rId7"/>
    <p:sldId id="260" r:id="rId8"/>
    <p:sldId id="267" r:id="rId9"/>
    <p:sldId id="266" r:id="rId10"/>
    <p:sldId id="274" r:id="rId11"/>
    <p:sldId id="275" r:id="rId12"/>
    <p:sldId id="277" r:id="rId13"/>
    <p:sldId id="261" r:id="rId14"/>
    <p:sldId id="263" r:id="rId15"/>
    <p:sldId id="272" r:id="rId1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1419B-8011-07AE-73D4-DF5B402DAA01}" v="1459" dt="2025-04-27T19:40:24.372"/>
    <p1510:client id="{BE3497C5-BC87-118D-E2A2-F1423819F9E3}" v="394" dt="2025-04-27T20:55:32.567"/>
    <p1510:client id="{D0750FF7-F83A-9315-CBD2-DAF28CB9AD38}" v="1109" dt="2025-04-27T18:45:58.853"/>
    <p1510:client id="{D68407CF-37B3-3593-EF12-73CB9D17016E}" v="915" dt="2025-04-27T16:49:04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handoutMaster" Target="handoutMasters/handoutMaster1.xml" Id="rId18" /><Relationship Type="http://schemas.openxmlformats.org/officeDocument/2006/relationships/customXml" Target="../customXml/item3.xml" Id="rId3" /><Relationship Type="http://schemas.openxmlformats.org/officeDocument/2006/relationships/theme" Target="theme/theme1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notesMaster" Target="notesMasters/notesMaster1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viewProps" Target="viewProp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microsoft.com/office/2015/10/relationships/revisionInfo" Target="revisionInfo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presProps" Target="pres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tableStyles" Target="tableStyles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27.04.2025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‹N°›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w_York_Tim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ichard_Feynma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4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3375D-E6E9-C3E4-887F-C8C70C36C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99AF33-3EDC-DC8A-49B6-5B04FA52E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D109337-B833-E1D2-91EB-140213D9B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B8D38D-901F-2441-84C2-6D95DDF2C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73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3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Hopfield asked whether emergent</a:t>
            </a:r>
          </a:p>
          <a:p>
            <a:r>
              <a:rPr lang="en-US"/>
              <a:t>collective phenomena in large collections of neurons could give rise to “computational” 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0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Update to the </a:t>
            </a:r>
            <a:r>
              <a:rPr lang="en-US" dirty="0" err="1">
                <a:latin typeface="Arial"/>
                <a:cs typeface="Arial"/>
              </a:rPr>
              <a:t>hopfield</a:t>
            </a:r>
            <a:r>
              <a:rPr lang="en-US" dirty="0">
                <a:latin typeface="Arial"/>
                <a:cs typeface="Arial"/>
              </a:rPr>
              <a:t> network in 1983-1985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update rule is now stochastic. Hij which was directly chose if </a:t>
            </a:r>
            <a:r>
              <a:rPr lang="en-US" err="1">
                <a:latin typeface="Arial"/>
                <a:cs typeface="Arial"/>
              </a:rPr>
              <a:t>wij</a:t>
            </a:r>
            <a:r>
              <a:rPr lang="en-US" dirty="0">
                <a:latin typeface="Arial"/>
                <a:cs typeface="Arial"/>
              </a:rPr>
              <a:t> &gt; or &lt; 0 is now put into the sigmoid function to obtain a probability. We then generate a random number between 0 and 1 and if &gt; prob set </a:t>
            </a:r>
            <a:r>
              <a:rPr lang="en-US" err="1">
                <a:latin typeface="Arial"/>
                <a:cs typeface="Arial"/>
              </a:rPr>
              <a:t>hij</a:t>
            </a:r>
            <a:r>
              <a:rPr lang="en-US" dirty="0">
                <a:latin typeface="Arial"/>
                <a:cs typeface="Arial"/>
              </a:rPr>
              <a:t> to 1 else 0. This allows to escape local min. </a:t>
            </a:r>
            <a:endParaRPr lang="en-US">
              <a:cs typeface="Arial" panose="020B0604020202020204" pitchFamily="34" charset="0"/>
            </a:endParaRPr>
          </a:p>
          <a:p>
            <a:r>
              <a:rPr lang="en-US" dirty="0">
                <a:latin typeface="Arial"/>
                <a:cs typeface="Arial"/>
              </a:rPr>
              <a:t>The model now depends on a new hyperparameter called temperature, which determines how random our neural network is.  At high temperatures the sigmoid function resembles a line whereas with low temperatures it ressembles a step function; what is used for the Hopfield network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4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Learning is done by modifying the weight positively if the connection between I and j occurs in the training data (positive phase), and decreasing it if the connection between I and j happens in a random state (neg. Phase) - Contrastive Hebbian learning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endParaRPr lang="en-US"/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Also have hidden units which do not serve as output but as internal representations of latent variables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endParaRPr lang="en-US"/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In positive phase visible units are clamped to data and hidden units can vary and update as per the update rule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Negative happens normally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7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In the 1986 paper he coauthored, Hinton formalized the backpropagation algorithm used to train most supervised neural networks of today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Furthermore, they showed that networks with a hidden layer, and thus non-linearity, could perform tasks that could not be solved by networks without such a layer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This foundation was used for research on models such as the Convolutional Neural Network by Yann Le Cun and others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The problem of training deep multilayered networks remained in the 90's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1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When the </a:t>
            </a:r>
            <a:r>
              <a:rPr lang="en-US" i="1" dirty="0">
                <a:latin typeface="Arial"/>
                <a:cs typeface="Arial"/>
                <a:hlinkClick r:id="rId3"/>
              </a:rPr>
              <a:t>New York Times</a:t>
            </a:r>
            <a:r>
              <a:rPr lang="en-US" dirty="0">
                <a:latin typeface="Arial"/>
                <a:cs typeface="Arial"/>
              </a:rPr>
              <a:t> reporter Cade Metz asked Hinton to explain in simpler terms how the Boltzmann machine could "pretrain" backpropagation networks, Hinton quipped that </a:t>
            </a:r>
            <a:r>
              <a:rPr lang="en-US" dirty="0">
                <a:latin typeface="Arial"/>
                <a:cs typeface="Arial"/>
                <a:hlinkClick r:id="rId4"/>
              </a:rPr>
              <a:t>Richard Feynman</a:t>
            </a:r>
            <a:r>
              <a:rPr lang="en-US" dirty="0">
                <a:latin typeface="Arial"/>
                <a:cs typeface="Arial"/>
              </a:rPr>
              <a:t> reportedly said: "Listen, buddy, if I could explain it in a couple of minutes, it wouldn't be worth the Nobel Prize.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Stopped the AI winter of the early 2000's by allowing training of deep neural networks, even if the technology did quickly get replaced by something better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66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bqa_I5hNAo" TargetMode="External"/><Relationship Id="rId3" Type="http://schemas.openxmlformats.org/officeDocument/2006/relationships/hyperlink" Target="https://en.wikipedia.org/wiki/Feedforward_neural_network" TargetMode="External"/><Relationship Id="rId7" Type="http://schemas.openxmlformats.org/officeDocument/2006/relationships/hyperlink" Target="https://fr.wikipedia.org/wiki/John_Joseph_Hopfield" TargetMode="External"/><Relationship Id="rId2" Type="http://schemas.openxmlformats.org/officeDocument/2006/relationships/hyperlink" Target="https://en.wikipedia.org/wiki/Spin_glass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fr.wikipedia.org/wiki/Geoffrey_Hinton" TargetMode="External"/><Relationship Id="rId5" Type="http://schemas.openxmlformats.org/officeDocument/2006/relationships/hyperlink" Target="https://www.nobelprize.org/prizes/physics/2024/hinton/facts/" TargetMode="External"/><Relationship Id="rId4" Type="http://schemas.openxmlformats.org/officeDocument/2006/relationships/hyperlink" Target="https://en.wikipedia.org/wiki/Hopfield_network" TargetMode="External"/><Relationship Id="rId9" Type="http://schemas.openxmlformats.org/officeDocument/2006/relationships/hyperlink" Target="https://www.youtube.com/watch?v=1WPJdAW-sF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_bqa_I5hNA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noir et blanc, lit, monochrome&#10;&#10;Le contenu généré par l’IA peut être incorrect.">
            <a:extLst>
              <a:ext uri="{FF2B5EF4-FFF2-40B4-BE49-F238E27FC236}">
                <a16:creationId xmlns:a16="http://schemas.microsoft.com/office/drawing/2014/main" id="{AF62EE68-1EDD-11FB-1002-01F9C44F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0"/>
            <a:ext cx="7839074" cy="514902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3575" y="786535"/>
            <a:ext cx="3400425" cy="2594838"/>
          </a:xfrm>
        </p:spPr>
        <p:txBody>
          <a:bodyPr>
            <a:normAutofit/>
          </a:bodyPr>
          <a:lstStyle/>
          <a:p>
            <a:pPr algn="r"/>
            <a:r>
              <a:rPr lang="en-GB" sz="2400" i="0">
                <a:effectLst/>
                <a:latin typeface="Arial" panose="020B0604020202020204" pitchFamily="34" charset="0"/>
              </a:rPr>
              <a:t>Foundational discoveries and inventions that enable machine learning with artificial neural networks</a:t>
            </a:r>
            <a:endParaRPr lang="fr-FR" sz="240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1" y="3381374"/>
            <a:ext cx="1666874" cy="1311997"/>
          </a:xfrm>
        </p:spPr>
        <p:txBody>
          <a:bodyPr>
            <a:normAutofit/>
          </a:bodyPr>
          <a:lstStyle/>
          <a:p>
            <a:r>
              <a:rPr lang="fr-FR" sz="1800">
                <a:latin typeface="+mj-lt"/>
              </a:rPr>
              <a:t>By :</a:t>
            </a:r>
          </a:p>
          <a:p>
            <a:r>
              <a:rPr lang="fr-FR" sz="1800">
                <a:latin typeface="+mj-lt"/>
              </a:rPr>
              <a:t>Eddy </a:t>
            </a:r>
            <a:r>
              <a:rPr lang="fr-FR" sz="1800" err="1">
                <a:latin typeface="+mj-lt"/>
              </a:rPr>
              <a:t>Rashed</a:t>
            </a:r>
            <a:endParaRPr lang="fr-FR" sz="1800">
              <a:latin typeface="+mj-lt"/>
            </a:endParaRPr>
          </a:p>
          <a:p>
            <a:r>
              <a:rPr lang="fr-FR" sz="1800">
                <a:latin typeface="+mj-lt"/>
              </a:rPr>
              <a:t>Justin Favey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7863" y="4605788"/>
            <a:ext cx="1828800" cy="460375"/>
          </a:xfrm>
          <a:noFill/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April 28th, 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B96911-1764-8108-5F4F-B9FDC32451E6}"/>
              </a:ext>
            </a:extLst>
          </p:cNvPr>
          <p:cNvSpPr txBox="1"/>
          <p:nvPr/>
        </p:nvSpPr>
        <p:spPr>
          <a:xfrm>
            <a:off x="1266824" y="4998035"/>
            <a:ext cx="32099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00">
                <a:solidFill>
                  <a:schemeClr val="bg2"/>
                </a:solidFill>
              </a:rPr>
              <a:t>Source : https://upload.wikimedia.org/wikipedia/commons/0/02/Neural_network_with_dark_background.png</a:t>
            </a:r>
            <a:endParaRPr lang="en-CH" sz="500">
              <a:solidFill>
                <a:schemeClr val="bg2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416222F-A3FE-7EAC-1F99-40A2AAC1DF58}"/>
              </a:ext>
            </a:extLst>
          </p:cNvPr>
          <p:cNvSpPr txBox="1"/>
          <p:nvPr/>
        </p:nvSpPr>
        <p:spPr>
          <a:xfrm rot="16200000">
            <a:off x="-1705313" y="2570068"/>
            <a:ext cx="4640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800" noProof="0">
                <a:solidFill>
                  <a:schemeClr val="bg1">
                    <a:lumMod val="65000"/>
                  </a:schemeClr>
                </a:solidFill>
              </a:rPr>
              <a:t>BIOENG-310 : Neuroscience foundations for engineers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0D324CA-9C3A-D341-9D35-EF336E36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287657"/>
            <a:ext cx="4581525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fr-FR" err="1">
                <a:latin typeface="Arial"/>
                <a:cs typeface="Arial"/>
              </a:rPr>
              <a:t>Removes</a:t>
            </a:r>
            <a:r>
              <a:rPr lang="fr-FR">
                <a:latin typeface="Arial"/>
                <a:cs typeface="Arial"/>
              </a:rPr>
              <a:t> all links </a:t>
            </a:r>
            <a:r>
              <a:rPr lang="fr-FR" err="1">
                <a:latin typeface="Arial"/>
                <a:cs typeface="Arial"/>
              </a:rPr>
              <a:t>between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neurons</a:t>
            </a:r>
            <a:r>
              <a:rPr lang="fr-FR">
                <a:latin typeface="Arial"/>
                <a:cs typeface="Arial"/>
              </a:rPr>
              <a:t> of the </a:t>
            </a:r>
            <a:r>
              <a:rPr lang="fr-FR" err="1">
                <a:latin typeface="Arial"/>
                <a:cs typeface="Arial"/>
              </a:rPr>
              <a:t>same</a:t>
            </a:r>
            <a:r>
              <a:rPr lang="fr-FR">
                <a:latin typeface="Arial"/>
                <a:cs typeface="Arial"/>
              </a:rPr>
              <a:t> types (</a:t>
            </a:r>
            <a:r>
              <a:rPr lang="fr-FR" err="1">
                <a:latin typeface="Arial"/>
                <a:cs typeface="Arial"/>
              </a:rPr>
              <a:t>hidden-hidden</a:t>
            </a:r>
            <a:r>
              <a:rPr lang="fr-FR">
                <a:latin typeface="Arial"/>
                <a:cs typeface="Arial"/>
              </a:rPr>
              <a:t> and visible-visible)</a:t>
            </a:r>
          </a:p>
          <a:p>
            <a:r>
              <a:rPr lang="fr-FR" err="1">
                <a:latin typeface="Arial"/>
                <a:cs typeface="Arial"/>
              </a:rPr>
              <a:t>Allows</a:t>
            </a:r>
            <a:r>
              <a:rPr lang="fr-FR">
                <a:latin typeface="Arial"/>
                <a:cs typeface="Arial"/>
              </a:rPr>
              <a:t> for </a:t>
            </a:r>
            <a:r>
              <a:rPr lang="fr-FR" err="1">
                <a:latin typeface="Arial"/>
                <a:cs typeface="Arial"/>
              </a:rPr>
              <a:t>parallel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neuron</a:t>
            </a:r>
            <a:r>
              <a:rPr lang="fr-FR">
                <a:latin typeface="Arial"/>
                <a:cs typeface="Arial"/>
              </a:rPr>
              <a:t> updates </a:t>
            </a:r>
            <a:r>
              <a:rPr lang="fr-FR" err="1">
                <a:latin typeface="Arial"/>
                <a:cs typeface="Arial"/>
              </a:rPr>
              <a:t>with</a:t>
            </a:r>
            <a:r>
              <a:rPr lang="fr-FR">
                <a:latin typeface="Arial"/>
                <a:cs typeface="Arial"/>
              </a:rPr>
              <a:t> the contrastive divergence </a:t>
            </a:r>
            <a:r>
              <a:rPr lang="fr-FR" err="1">
                <a:latin typeface="Arial"/>
                <a:cs typeface="Arial"/>
              </a:rPr>
              <a:t>algorithm</a:t>
            </a:r>
          </a:p>
          <a:p>
            <a:r>
              <a:rPr lang="fr-FR" err="1">
                <a:latin typeface="Arial"/>
                <a:cs typeface="Arial"/>
              </a:rPr>
              <a:t>With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RBMs</a:t>
            </a:r>
            <a:r>
              <a:rPr lang="fr-FR">
                <a:latin typeface="Arial"/>
                <a:cs typeface="Arial"/>
              </a:rPr>
              <a:t>, training </a:t>
            </a:r>
            <a:r>
              <a:rPr lang="fr-FR" err="1">
                <a:latin typeface="Arial"/>
                <a:cs typeface="Arial"/>
              </a:rPr>
              <a:t>deep</a:t>
            </a:r>
            <a:r>
              <a:rPr lang="fr-FR">
                <a:latin typeface="Arial"/>
                <a:cs typeface="Arial"/>
              </a:rPr>
              <a:t> neural network </a:t>
            </a:r>
            <a:r>
              <a:rPr lang="fr-FR" err="1">
                <a:latin typeface="Arial"/>
                <a:cs typeface="Arial"/>
              </a:rPr>
              <a:t>was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now</a:t>
            </a:r>
            <a:r>
              <a:rPr lang="fr-FR">
                <a:latin typeface="Arial"/>
                <a:cs typeface="Arial"/>
              </a:rPr>
              <a:t> possible by "</a:t>
            </a:r>
            <a:r>
              <a:rPr lang="fr-FR" err="1">
                <a:latin typeface="Arial"/>
                <a:cs typeface="Arial"/>
              </a:rPr>
              <a:t>pre</a:t>
            </a:r>
            <a:r>
              <a:rPr lang="fr-FR">
                <a:latin typeface="Arial"/>
                <a:cs typeface="Arial"/>
              </a:rPr>
              <a:t>-training" </a:t>
            </a:r>
            <a:r>
              <a:rPr lang="fr-FR" err="1">
                <a:latin typeface="Arial"/>
                <a:cs typeface="Arial"/>
              </a:rPr>
              <a:t>each</a:t>
            </a:r>
            <a:r>
              <a:rPr lang="fr-FR">
                <a:latin typeface="Arial"/>
                <a:cs typeface="Arial"/>
              </a:rPr>
              <a:t> layer </a:t>
            </a:r>
            <a:r>
              <a:rPr lang="fr-FR" err="1">
                <a:latin typeface="Arial"/>
                <a:cs typeface="Arial"/>
              </a:rPr>
              <a:t>with</a:t>
            </a:r>
            <a:r>
              <a:rPr lang="fr-FR">
                <a:latin typeface="Arial"/>
                <a:cs typeface="Arial"/>
              </a:rPr>
              <a:t> an RBM </a:t>
            </a:r>
            <a:r>
              <a:rPr lang="fr-FR" err="1">
                <a:latin typeface="Arial"/>
                <a:cs typeface="Arial"/>
              </a:rPr>
              <a:t>which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allows</a:t>
            </a:r>
            <a:r>
              <a:rPr lang="fr-FR">
                <a:latin typeface="Arial"/>
                <a:cs typeface="Arial"/>
              </a:rPr>
              <a:t> for </a:t>
            </a:r>
            <a:r>
              <a:rPr lang="fr-FR" err="1">
                <a:latin typeface="Arial"/>
                <a:cs typeface="Arial"/>
              </a:rPr>
              <a:t>finding</a:t>
            </a:r>
            <a:r>
              <a:rPr lang="fr-FR">
                <a:latin typeface="Arial"/>
                <a:cs typeface="Arial"/>
              </a:rPr>
              <a:t> structure in data, and can </a:t>
            </a:r>
            <a:r>
              <a:rPr lang="fr-FR" err="1">
                <a:latin typeface="Arial"/>
                <a:cs typeface="Arial"/>
              </a:rPr>
              <a:t>then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be</a:t>
            </a:r>
            <a:r>
              <a:rPr lang="fr-FR">
                <a:latin typeface="Arial"/>
                <a:cs typeface="Arial"/>
              </a:rPr>
              <a:t> fine-</a:t>
            </a:r>
            <a:r>
              <a:rPr lang="fr-FR" err="1">
                <a:latin typeface="Arial"/>
                <a:cs typeface="Arial"/>
              </a:rPr>
              <a:t>tuned</a:t>
            </a:r>
            <a:r>
              <a:rPr lang="fr-FR">
                <a:latin typeface="Arial"/>
                <a:cs typeface="Arial"/>
              </a:rPr>
              <a:t> by back-propagation</a:t>
            </a:r>
          </a:p>
          <a:p>
            <a:endParaRPr lang="fr-FR">
              <a:latin typeface="Arial"/>
              <a:cs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>
                <a:latin typeface="Franklin Gothic Demi Cond"/>
                <a:ea typeface="Roboto Black"/>
                <a:cs typeface="Arial"/>
              </a:rPr>
              <a:t>Restricted</a:t>
            </a:r>
            <a:r>
              <a:rPr lang="fr-FR">
                <a:latin typeface="Franklin Gothic Demi Cond"/>
                <a:ea typeface="Roboto Black"/>
                <a:cs typeface="Arial"/>
              </a:rPr>
              <a:t>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Bolzmann</a:t>
            </a:r>
            <a:r>
              <a:rPr lang="fr-FR">
                <a:latin typeface="Franklin Gothic Demi Cond"/>
                <a:ea typeface="Roboto Black"/>
                <a:cs typeface="Arial"/>
              </a:rPr>
              <a:t> Machines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2CC2CF-A9E4-D54C-A3BC-4BEE6B21B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Eddy </a:t>
            </a:r>
            <a:r>
              <a:rPr lang="fr-FR" dirty="0" err="1">
                <a:latin typeface="Arial"/>
                <a:cs typeface="Arial"/>
              </a:rPr>
              <a:t>Rahed</a:t>
            </a:r>
            <a:r>
              <a:rPr lang="fr-FR" dirty="0">
                <a:latin typeface="Arial"/>
                <a:cs typeface="Arial"/>
              </a:rPr>
              <a:t>, Justin </a:t>
            </a:r>
            <a:r>
              <a:rPr lang="fr-FR" dirty="0" err="1">
                <a:latin typeface="Arial"/>
                <a:cs typeface="Arial"/>
              </a:rPr>
              <a:t>Favey</a:t>
            </a:r>
            <a:endParaRPr lang="fr-FR" dirty="0" err="1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9" name="Picture 18" descr="A diagram of a machine&#10;&#10;AI-generated content may be incorrect.">
            <a:extLst>
              <a:ext uri="{FF2B5EF4-FFF2-40B4-BE49-F238E27FC236}">
                <a16:creationId xmlns:a16="http://schemas.microsoft.com/office/drawing/2014/main" id="{67845C08-C640-A5FA-9640-4EEE1F2E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91" y="1566430"/>
            <a:ext cx="2805546" cy="23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4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96D2C-10CF-F54F-910E-300E27C7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120" y="879443"/>
            <a:ext cx="6906403" cy="3763884"/>
          </a:xfrm>
        </p:spPr>
        <p:txBody>
          <a:bodyPr vert="horz" lIns="180000" tIns="45720" rIns="91440" bIns="45720" rtlCol="0" anchor="t">
            <a:normAutofit lnSpcReduction="10000"/>
          </a:bodyPr>
          <a:lstStyle/>
          <a:p>
            <a:r>
              <a:rPr lang="fr-FR" sz="1600" dirty="0" err="1">
                <a:latin typeface="Arial"/>
                <a:cs typeface="Arial"/>
              </a:rPr>
              <a:t>Allowed</a:t>
            </a:r>
            <a:r>
              <a:rPr lang="fr-FR" sz="1600" dirty="0">
                <a:latin typeface="Arial"/>
                <a:cs typeface="Arial"/>
              </a:rPr>
              <a:t> for new </a:t>
            </a:r>
            <a:r>
              <a:rPr lang="fr-FR" sz="1600" dirty="0" err="1">
                <a:latin typeface="Arial"/>
                <a:cs typeface="Arial"/>
              </a:rPr>
              <a:t>hypotheses</a:t>
            </a:r>
            <a:r>
              <a:rPr lang="fr-FR" sz="1600" dirty="0">
                <a:latin typeface="Arial"/>
                <a:cs typeface="Arial"/>
              </a:rPr>
              <a:t> on how the </a:t>
            </a:r>
            <a:r>
              <a:rPr lang="fr-FR" sz="1600" dirty="0" err="1">
                <a:latin typeface="Arial"/>
                <a:cs typeface="Arial"/>
              </a:rPr>
              <a:t>brain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functions</a:t>
            </a:r>
            <a:r>
              <a:rPr lang="fr-FR" sz="1600" dirty="0">
                <a:latin typeface="Arial"/>
                <a:cs typeface="Arial"/>
              </a:rPr>
              <a:t> and </a:t>
            </a:r>
            <a:r>
              <a:rPr lang="fr-FR" sz="1600" dirty="0" err="1">
                <a:latin typeface="Arial"/>
                <a:cs typeface="Arial"/>
              </a:rPr>
              <a:t>remembers</a:t>
            </a:r>
            <a:r>
              <a:rPr lang="fr-FR" sz="1600" dirty="0">
                <a:latin typeface="Arial"/>
                <a:cs typeface="Arial"/>
              </a:rPr>
              <a:t> informations (multiple </a:t>
            </a:r>
            <a:r>
              <a:rPr lang="fr-FR" sz="1600" dirty="0" err="1">
                <a:latin typeface="Arial"/>
                <a:cs typeface="Arial"/>
              </a:rPr>
              <a:t>simpler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systems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working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together</a:t>
            </a:r>
            <a:r>
              <a:rPr lang="fr-FR" sz="1600" dirty="0">
                <a:latin typeface="Arial"/>
                <a:cs typeface="Arial"/>
              </a:rPr>
              <a:t>, or a </a:t>
            </a:r>
            <a:r>
              <a:rPr lang="fr-FR" sz="1600" dirty="0" err="1">
                <a:latin typeface="Arial"/>
                <a:cs typeface="Arial"/>
              </a:rPr>
              <a:t>great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complex</a:t>
            </a:r>
            <a:r>
              <a:rPr lang="fr-FR" sz="1600" dirty="0">
                <a:latin typeface="Arial"/>
                <a:cs typeface="Arial"/>
              </a:rPr>
              <a:t> system ?), </a:t>
            </a:r>
            <a:r>
              <a:rPr lang="fr-FR" sz="1600" dirty="0" err="1">
                <a:latin typeface="Arial"/>
                <a:cs typeface="Arial"/>
              </a:rPr>
              <a:t>realizing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that</a:t>
            </a:r>
            <a:r>
              <a:rPr lang="fr-FR" sz="1600" dirty="0">
                <a:latin typeface="Arial"/>
                <a:cs typeface="Arial"/>
              </a:rPr>
              <a:t> synapses </a:t>
            </a:r>
            <a:r>
              <a:rPr lang="fr-FR" sz="1600" dirty="0" err="1">
                <a:latin typeface="Arial"/>
                <a:cs typeface="Arial"/>
              </a:rPr>
              <a:t>play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a</a:t>
            </a:r>
            <a:r>
              <a:rPr lang="fr-FR" sz="1600" dirty="0">
                <a:latin typeface="Arial"/>
                <a:cs typeface="Arial"/>
              </a:rPr>
              <a:t> key </a:t>
            </a:r>
            <a:r>
              <a:rPr lang="fr-FR" sz="1600" dirty="0" err="1">
                <a:latin typeface="Arial"/>
                <a:cs typeface="Arial"/>
              </a:rPr>
              <a:t>role</a:t>
            </a:r>
            <a:r>
              <a:rPr lang="fr-FR" sz="1600" dirty="0">
                <a:latin typeface="Arial"/>
                <a:cs typeface="Arial"/>
              </a:rPr>
              <a:t> in memory.</a:t>
            </a:r>
            <a:endParaRPr lang="fr-FR" sz="1600" dirty="0"/>
          </a:p>
          <a:p>
            <a:endParaRPr lang="fr-FR" sz="1600">
              <a:latin typeface="Arial"/>
              <a:cs typeface="Arial"/>
            </a:endParaRPr>
          </a:p>
          <a:p>
            <a:r>
              <a:rPr lang="fr-FR" sz="1600" dirty="0" err="1">
                <a:latin typeface="Arial"/>
                <a:cs typeface="Arial"/>
              </a:rPr>
              <a:t>Abled</a:t>
            </a:r>
            <a:r>
              <a:rPr lang="fr-FR" sz="1600" dirty="0">
                <a:latin typeface="Arial"/>
                <a:cs typeface="Arial"/>
              </a:rPr>
              <a:t> to </a:t>
            </a:r>
            <a:r>
              <a:rPr lang="fr-FR" sz="1600" dirty="0" err="1">
                <a:latin typeface="Arial"/>
                <a:cs typeface="Arial"/>
              </a:rPr>
              <a:t>recreate</a:t>
            </a:r>
            <a:r>
              <a:rPr lang="fr-FR" sz="1600" dirty="0">
                <a:latin typeface="Arial"/>
                <a:cs typeface="Arial"/>
              </a:rPr>
              <a:t> primitive </a:t>
            </a:r>
            <a:r>
              <a:rPr lang="fr-FR" sz="1600" dirty="0" err="1">
                <a:latin typeface="Arial"/>
                <a:cs typeface="Arial"/>
              </a:rPr>
              <a:t>functions</a:t>
            </a:r>
            <a:r>
              <a:rPr lang="fr-FR" sz="1600" dirty="0">
                <a:latin typeface="Arial"/>
                <a:cs typeface="Arial"/>
              </a:rPr>
              <a:t> of the </a:t>
            </a:r>
            <a:r>
              <a:rPr lang="fr-FR" sz="1600" dirty="0" err="1">
                <a:latin typeface="Arial"/>
                <a:cs typeface="Arial"/>
              </a:rPr>
              <a:t>brain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using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known</a:t>
            </a:r>
            <a:r>
              <a:rPr lang="fr-FR" sz="1600" dirty="0">
                <a:latin typeface="Arial"/>
                <a:cs typeface="Arial"/>
              </a:rPr>
              <a:t>, </a:t>
            </a:r>
            <a:r>
              <a:rPr lang="fr-FR" sz="1600" dirty="0" err="1">
                <a:latin typeface="Arial"/>
                <a:cs typeface="Arial"/>
              </a:rPr>
              <a:t>simpler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systems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observed</a:t>
            </a:r>
            <a:r>
              <a:rPr lang="fr-FR" sz="1600" dirty="0">
                <a:latin typeface="Arial"/>
                <a:cs typeface="Arial"/>
              </a:rPr>
              <a:t> in the </a:t>
            </a:r>
            <a:r>
              <a:rPr lang="fr-FR" sz="1600" dirty="0" err="1">
                <a:latin typeface="Arial"/>
                <a:cs typeface="Arial"/>
              </a:rPr>
              <a:t>brain</a:t>
            </a:r>
            <a:r>
              <a:rPr lang="fr-FR" sz="1600" dirty="0">
                <a:latin typeface="Arial"/>
                <a:cs typeface="Arial"/>
              </a:rPr>
              <a:t> (</a:t>
            </a:r>
            <a:r>
              <a:rPr lang="fr-FR" sz="1600" dirty="0" err="1">
                <a:latin typeface="Arial"/>
                <a:cs typeface="Arial"/>
              </a:rPr>
              <a:t>firing</a:t>
            </a:r>
            <a:r>
              <a:rPr lang="fr-FR" sz="1600" dirty="0">
                <a:latin typeface="Arial"/>
                <a:cs typeface="Arial"/>
              </a:rPr>
              <a:t> rate, action </a:t>
            </a:r>
            <a:r>
              <a:rPr lang="fr-FR" sz="1600" dirty="0" err="1">
                <a:latin typeface="Arial"/>
                <a:cs typeface="Arial"/>
              </a:rPr>
              <a:t>potential</a:t>
            </a:r>
            <a:r>
              <a:rPr lang="fr-FR" sz="1600" dirty="0">
                <a:latin typeface="Arial"/>
                <a:cs typeface="Arial"/>
              </a:rPr>
              <a:t>, etc..).</a:t>
            </a:r>
            <a:endParaRPr lang="fr-FR" sz="1600" dirty="0"/>
          </a:p>
          <a:p>
            <a:endParaRPr lang="fr-FR" sz="1600">
              <a:latin typeface="Arial"/>
              <a:cs typeface="Arial"/>
            </a:endParaRPr>
          </a:p>
          <a:p>
            <a:r>
              <a:rPr lang="fr-FR" sz="1600" dirty="0" err="1">
                <a:latin typeface="Arial"/>
                <a:cs typeface="Arial"/>
              </a:rPr>
              <a:t>Created</a:t>
            </a:r>
            <a:r>
              <a:rPr lang="fr-FR" sz="1600" dirty="0">
                <a:latin typeface="Arial"/>
                <a:cs typeface="Arial"/>
              </a:rPr>
              <a:t> modern </a:t>
            </a:r>
            <a:r>
              <a:rPr lang="fr-FR" sz="1600" dirty="0" err="1">
                <a:latin typeface="Arial"/>
                <a:cs typeface="Arial"/>
              </a:rPr>
              <a:t>supervised</a:t>
            </a:r>
            <a:r>
              <a:rPr lang="fr-FR" sz="1600" dirty="0">
                <a:latin typeface="Arial"/>
                <a:cs typeface="Arial"/>
              </a:rPr>
              <a:t> and </a:t>
            </a:r>
            <a:r>
              <a:rPr lang="fr-FR" sz="1600" dirty="0" err="1">
                <a:latin typeface="Arial"/>
                <a:cs typeface="Arial"/>
              </a:rPr>
              <a:t>unsupervised</a:t>
            </a:r>
            <a:r>
              <a:rPr lang="fr-FR" sz="1600" dirty="0">
                <a:latin typeface="Arial"/>
                <a:cs typeface="Arial"/>
              </a:rPr>
              <a:t> machine </a:t>
            </a:r>
            <a:r>
              <a:rPr lang="fr-FR" sz="1600" dirty="0" err="1">
                <a:latin typeface="Arial"/>
                <a:cs typeface="Arial"/>
              </a:rPr>
              <a:t>learning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models</a:t>
            </a:r>
            <a:r>
              <a:rPr lang="fr-FR" sz="1600" dirty="0">
                <a:latin typeface="Arial"/>
                <a:cs typeface="Arial"/>
              </a:rPr>
              <a:t>, </a:t>
            </a:r>
            <a:r>
              <a:rPr lang="fr-FR" sz="1600" dirty="0" err="1">
                <a:latin typeface="Arial"/>
                <a:cs typeface="Arial"/>
              </a:rPr>
              <a:t>which</a:t>
            </a:r>
            <a:r>
              <a:rPr lang="fr-FR" sz="1600" dirty="0">
                <a:latin typeface="Arial"/>
                <a:cs typeface="Arial"/>
              </a:rPr>
              <a:t> lead </a:t>
            </a:r>
            <a:r>
              <a:rPr lang="fr-FR" sz="1600" dirty="0" err="1">
                <a:latin typeface="Arial"/>
                <a:cs typeface="Arial"/>
              </a:rPr>
              <a:t>way</a:t>
            </a:r>
            <a:r>
              <a:rPr lang="fr-FR" sz="1600" dirty="0">
                <a:latin typeface="Arial"/>
                <a:cs typeface="Arial"/>
              </a:rPr>
              <a:t> for efficient image </a:t>
            </a:r>
            <a:r>
              <a:rPr lang="fr-FR" sz="1600" dirty="0" err="1">
                <a:latin typeface="Arial"/>
                <a:cs typeface="Arial"/>
              </a:rPr>
              <a:t>recreation</a:t>
            </a:r>
            <a:r>
              <a:rPr lang="fr-FR" sz="1600" dirty="0">
                <a:latin typeface="Arial"/>
                <a:cs typeface="Arial"/>
              </a:rPr>
              <a:t> and de-</a:t>
            </a:r>
            <a:r>
              <a:rPr lang="fr-FR" sz="1600" dirty="0" err="1">
                <a:latin typeface="Arial"/>
                <a:cs typeface="Arial"/>
              </a:rPr>
              <a:t>noising</a:t>
            </a:r>
            <a:r>
              <a:rPr lang="fr-FR" sz="1600" dirty="0">
                <a:latin typeface="Arial"/>
                <a:cs typeface="Arial"/>
              </a:rPr>
              <a:t>.</a:t>
            </a:r>
            <a:endParaRPr lang="fr-FR" sz="1600" dirty="0"/>
          </a:p>
          <a:p>
            <a:endParaRPr lang="fr-FR" sz="1600">
              <a:latin typeface="Arial"/>
              <a:cs typeface="Arial"/>
            </a:endParaRPr>
          </a:p>
          <a:p>
            <a:r>
              <a:rPr lang="fr-FR" sz="1600" dirty="0" err="1">
                <a:latin typeface="Arial"/>
                <a:cs typeface="Arial"/>
              </a:rPr>
              <a:t>Simulated</a:t>
            </a:r>
            <a:r>
              <a:rPr lang="fr-FR" sz="1600" dirty="0">
                <a:latin typeface="Arial"/>
                <a:cs typeface="Arial"/>
              </a:rPr>
              <a:t> "</a:t>
            </a:r>
            <a:r>
              <a:rPr lang="fr-FR" sz="1600" dirty="0" err="1">
                <a:latin typeface="Arial"/>
                <a:cs typeface="Arial"/>
              </a:rPr>
              <a:t>creativity</a:t>
            </a:r>
            <a:r>
              <a:rPr lang="fr-FR" sz="1600" dirty="0">
                <a:latin typeface="Arial"/>
                <a:cs typeface="Arial"/>
              </a:rPr>
              <a:t>" and </a:t>
            </a:r>
            <a:r>
              <a:rPr lang="fr-FR" sz="1600" dirty="0" err="1">
                <a:latin typeface="Arial"/>
                <a:cs typeface="Arial"/>
              </a:rPr>
              <a:t>unpredicteness</a:t>
            </a:r>
            <a:r>
              <a:rPr lang="fr-FR" sz="1600" dirty="0">
                <a:latin typeface="Arial"/>
                <a:cs typeface="Arial"/>
              </a:rPr>
              <a:t> in machine </a:t>
            </a:r>
            <a:r>
              <a:rPr lang="fr-FR" sz="1600" dirty="0" err="1">
                <a:latin typeface="Arial"/>
                <a:cs typeface="Arial"/>
              </a:rPr>
              <a:t>learning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using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hidden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layers</a:t>
            </a:r>
            <a:r>
              <a:rPr lang="fr-FR" sz="1600" dirty="0">
                <a:latin typeface="Arial"/>
                <a:cs typeface="Arial"/>
              </a:rPr>
              <a:t>.</a:t>
            </a:r>
            <a:endParaRPr lang="fr-FR" sz="1600" dirty="0"/>
          </a:p>
          <a:p>
            <a:r>
              <a:rPr lang="fr-FR" sz="1600" dirty="0" err="1">
                <a:latin typeface="Arial"/>
                <a:cs typeface="Arial"/>
              </a:rPr>
              <a:t>Artificial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Neuron</a:t>
            </a:r>
            <a:r>
              <a:rPr lang="fr-FR" sz="1600" dirty="0">
                <a:latin typeface="Arial"/>
                <a:cs typeface="Arial"/>
              </a:rPr>
              <a:t> Networks (ANN) are </a:t>
            </a:r>
            <a:r>
              <a:rPr lang="fr-FR" sz="1600" dirty="0" err="1">
                <a:latin typeface="Arial"/>
                <a:cs typeface="Arial"/>
              </a:rPr>
              <a:t>now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used</a:t>
            </a:r>
            <a:r>
              <a:rPr lang="fr-FR" sz="1600" dirty="0">
                <a:latin typeface="Arial"/>
                <a:cs typeface="Arial"/>
              </a:rPr>
              <a:t> for </a:t>
            </a:r>
            <a:r>
              <a:rPr lang="fr-FR" sz="1600" dirty="0" err="1">
                <a:latin typeface="Arial"/>
                <a:cs typeface="Arial"/>
              </a:rPr>
              <a:t>common</a:t>
            </a:r>
            <a:r>
              <a:rPr lang="fr-FR" sz="1600" dirty="0">
                <a:latin typeface="Arial"/>
                <a:cs typeface="Arial"/>
              </a:rPr>
              <a:t> and </a:t>
            </a:r>
            <a:r>
              <a:rPr lang="fr-FR" sz="1600" dirty="0" err="1">
                <a:latin typeface="Arial"/>
                <a:cs typeface="Arial"/>
              </a:rPr>
              <a:t>complex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tasks</a:t>
            </a:r>
            <a:r>
              <a:rPr lang="fr-FR" sz="1600" dirty="0">
                <a:latin typeface="Arial"/>
                <a:cs typeface="Arial"/>
              </a:rPr>
              <a:t> in </a:t>
            </a:r>
            <a:r>
              <a:rPr lang="fr-FR" sz="1600" dirty="0" err="1">
                <a:latin typeface="Arial"/>
                <a:cs typeface="Arial"/>
              </a:rPr>
              <a:t>scientific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fields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such</a:t>
            </a:r>
            <a:r>
              <a:rPr lang="fr-FR" sz="1600" dirty="0">
                <a:latin typeface="Arial"/>
                <a:cs typeface="Arial"/>
              </a:rPr>
              <a:t> as image recognition, </a:t>
            </a:r>
            <a:r>
              <a:rPr lang="fr-FR" sz="1600" dirty="0" err="1">
                <a:latin typeface="Arial"/>
                <a:cs typeface="Arial"/>
              </a:rPr>
              <a:t>anomaly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detection</a:t>
            </a:r>
            <a:r>
              <a:rPr lang="fr-FR" sz="1600" dirty="0">
                <a:latin typeface="Arial"/>
                <a:cs typeface="Arial"/>
              </a:rPr>
              <a:t>, </a:t>
            </a:r>
            <a:r>
              <a:rPr lang="fr-FR" sz="1600" dirty="0" err="1">
                <a:latin typeface="Arial"/>
                <a:cs typeface="Arial"/>
              </a:rPr>
              <a:t>language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detection</a:t>
            </a:r>
            <a:r>
              <a:rPr lang="fr-FR" sz="1600" dirty="0">
                <a:latin typeface="Arial"/>
                <a:cs typeface="Arial"/>
              </a:rPr>
              <a:t>, and </a:t>
            </a:r>
            <a:r>
              <a:rPr lang="fr-FR" sz="1600" dirty="0" err="1">
                <a:latin typeface="Arial"/>
                <a:cs typeface="Arial"/>
              </a:rPr>
              <a:t>many</a:t>
            </a:r>
            <a:r>
              <a:rPr lang="fr-FR" sz="1600" dirty="0">
                <a:latin typeface="Arial"/>
                <a:cs typeface="Arial"/>
              </a:rPr>
              <a:t> more !</a:t>
            </a:r>
            <a:endParaRPr lang="fr-FR" sz="1600" dirty="0"/>
          </a:p>
          <a:p>
            <a:endParaRPr lang="fr-FR" sz="1600" dirty="0"/>
          </a:p>
          <a:p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6A7BAC-1FF0-0541-9F85-EBD9723850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2C8F6A-7134-484C-9DD6-B785DE5F55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Eddy </a:t>
            </a:r>
            <a:r>
              <a:rPr lang="fr-FR" err="1">
                <a:latin typeface="Arial"/>
                <a:cs typeface="Arial"/>
              </a:rPr>
              <a:t>Rashed</a:t>
            </a:r>
            <a:r>
              <a:rPr lang="fr-FR">
                <a:latin typeface="Arial"/>
                <a:cs typeface="Arial"/>
              </a:rPr>
              <a:t>, Justin </a:t>
            </a:r>
            <a:r>
              <a:rPr lang="fr-FR" err="1">
                <a:latin typeface="Arial"/>
                <a:cs typeface="Arial"/>
              </a:rPr>
              <a:t>Favey</a:t>
            </a:r>
            <a:endParaRPr lang="en-US" err="1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ECE36-6FA9-F448-B7FB-41F2F6A524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84B9A52-4FC3-684F-BF5F-786B61CB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120" y="201013"/>
            <a:ext cx="4147560" cy="540130"/>
          </a:xfrm>
        </p:spPr>
        <p:txBody>
          <a:bodyPr/>
          <a:lstStyle/>
          <a:p>
            <a:r>
              <a:rPr lang="fr-FR" err="1">
                <a:latin typeface="Franklin Gothic Demi Cond"/>
                <a:ea typeface="Roboto Black"/>
                <a:cs typeface="Arial"/>
              </a:rPr>
              <a:t>Research</a:t>
            </a:r>
            <a:r>
              <a:rPr lang="fr-FR">
                <a:latin typeface="Franklin Gothic Demi Cond"/>
                <a:ea typeface="Roboto Black"/>
                <a:cs typeface="Arial"/>
              </a:rPr>
              <a:t> Implications...</a:t>
            </a: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DE0EE-2B2A-59AD-4194-93EFE9BCB43E}"/>
              </a:ext>
            </a:extLst>
          </p:cNvPr>
          <p:cNvSpPr/>
          <p:nvPr/>
        </p:nvSpPr>
        <p:spPr>
          <a:xfrm>
            <a:off x="239661" y="3060290"/>
            <a:ext cx="405580" cy="200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12">
            <a:extLst>
              <a:ext uri="{FF2B5EF4-FFF2-40B4-BE49-F238E27FC236}">
                <a16:creationId xmlns:a16="http://schemas.microsoft.com/office/drawing/2014/main" id="{B4D038CA-1F0C-1BDF-E057-5ED949734752}"/>
              </a:ext>
            </a:extLst>
          </p:cNvPr>
          <p:cNvSpPr txBox="1"/>
          <p:nvPr/>
        </p:nvSpPr>
        <p:spPr>
          <a:xfrm rot="16200000">
            <a:off x="-1989119" y="2570068"/>
            <a:ext cx="4640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800" noProof="0">
                <a:solidFill>
                  <a:schemeClr val="bg1">
                    <a:lumMod val="65000"/>
                  </a:schemeClr>
                </a:solidFill>
              </a:rPr>
              <a:t>BIOENG-310 : Neuroscience foundations for engineers</a:t>
            </a:r>
          </a:p>
        </p:txBody>
      </p:sp>
    </p:spTree>
    <p:extLst>
      <p:ext uri="{BB962C8B-B14F-4D97-AF65-F5344CB8AC3E}">
        <p14:creationId xmlns:p14="http://schemas.microsoft.com/office/powerpoint/2010/main" val="347166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ED78E-E376-7DA6-9F2B-A084984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B56C7-1105-F913-F869-644BCFE11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5" y="937759"/>
            <a:ext cx="3671466" cy="3263504"/>
          </a:xfrm>
        </p:spPr>
        <p:txBody>
          <a:bodyPr vert="horz" lIns="18000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fr-FR"/>
          </a:p>
          <a:p>
            <a:r>
              <a:rPr lang="fr-FR" i="1">
                <a:latin typeface="Arial"/>
                <a:cs typeface="Arial"/>
              </a:rPr>
              <a:t>"For </a:t>
            </a:r>
            <a:r>
              <a:rPr lang="fr-FR" i="1" err="1">
                <a:latin typeface="Arial"/>
                <a:cs typeface="Arial"/>
              </a:rPr>
              <a:t>foundational</a:t>
            </a:r>
            <a:r>
              <a:rPr lang="fr-FR" i="1">
                <a:latin typeface="Arial"/>
                <a:cs typeface="Arial"/>
              </a:rPr>
              <a:t> </a:t>
            </a:r>
            <a:r>
              <a:rPr lang="fr-FR" i="1" err="1">
                <a:latin typeface="Arial"/>
                <a:cs typeface="Arial"/>
              </a:rPr>
              <a:t>discoveries</a:t>
            </a:r>
            <a:r>
              <a:rPr lang="fr-FR" i="1">
                <a:latin typeface="Arial"/>
                <a:cs typeface="Arial"/>
              </a:rPr>
              <a:t> and inventions </a:t>
            </a:r>
            <a:r>
              <a:rPr lang="fr-FR" i="1" err="1">
                <a:latin typeface="Arial"/>
                <a:cs typeface="Arial"/>
              </a:rPr>
              <a:t>that</a:t>
            </a:r>
            <a:r>
              <a:rPr lang="fr-FR" i="1">
                <a:latin typeface="Arial"/>
                <a:cs typeface="Arial"/>
              </a:rPr>
              <a:t> enable machine </a:t>
            </a:r>
            <a:r>
              <a:rPr lang="fr-FR" i="1" err="1">
                <a:latin typeface="Arial"/>
                <a:cs typeface="Arial"/>
              </a:rPr>
              <a:t>learning</a:t>
            </a:r>
            <a:r>
              <a:rPr lang="fr-FR" i="1">
                <a:latin typeface="Arial"/>
                <a:cs typeface="Arial"/>
              </a:rPr>
              <a:t> </a:t>
            </a:r>
            <a:r>
              <a:rPr lang="fr-FR" i="1" err="1">
                <a:latin typeface="Arial"/>
                <a:cs typeface="Arial"/>
              </a:rPr>
              <a:t>with</a:t>
            </a:r>
            <a:r>
              <a:rPr lang="fr-FR" i="1">
                <a:latin typeface="Arial"/>
                <a:cs typeface="Arial"/>
              </a:rPr>
              <a:t> </a:t>
            </a:r>
            <a:r>
              <a:rPr lang="fr-FR" i="1" err="1">
                <a:latin typeface="Arial"/>
                <a:cs typeface="Arial"/>
              </a:rPr>
              <a:t>artificial</a:t>
            </a:r>
            <a:r>
              <a:rPr lang="fr-FR" i="1">
                <a:latin typeface="Arial"/>
                <a:cs typeface="Arial"/>
              </a:rPr>
              <a:t> neural network", </a:t>
            </a:r>
            <a:r>
              <a:rPr lang="fr-FR">
                <a:latin typeface="Arial"/>
                <a:cs typeface="Arial"/>
              </a:rPr>
              <a:t>Nobel </a:t>
            </a:r>
            <a:r>
              <a:rPr lang="fr-FR" err="1">
                <a:latin typeface="Arial"/>
                <a:cs typeface="Arial"/>
              </a:rPr>
              <a:t>Commitee</a:t>
            </a:r>
            <a:r>
              <a:rPr lang="fr-FR">
                <a:latin typeface="Arial"/>
                <a:cs typeface="Arial"/>
              </a:rPr>
              <a:t> of </a:t>
            </a:r>
            <a:r>
              <a:rPr lang="fr-FR" err="1">
                <a:latin typeface="Arial"/>
                <a:cs typeface="Arial"/>
              </a:rPr>
              <a:t>Physics</a:t>
            </a:r>
            <a:r>
              <a:rPr lang="fr-FR">
                <a:latin typeface="Arial"/>
                <a:cs typeface="Arial"/>
              </a:rPr>
              <a:t>, 2024</a:t>
            </a:r>
          </a:p>
          <a:p>
            <a:r>
              <a:rPr lang="fr-FR">
                <a:latin typeface="Arial"/>
                <a:cs typeface="Arial"/>
                <a:hlinkClick r:id="rId2"/>
              </a:rPr>
              <a:t>https://en.wikipedia.org/wiki/Spin_glass</a:t>
            </a:r>
            <a:endParaRPr lang="fr-FR">
              <a:hlinkClick r:id="rId2"/>
            </a:endParaRPr>
          </a:p>
          <a:p>
            <a:r>
              <a:rPr lang="fr-FR">
                <a:latin typeface="Arial"/>
                <a:cs typeface="Arial"/>
                <a:hlinkClick r:id="rId3"/>
              </a:rPr>
              <a:t>https://en.wikipedia.org/wiki/Feedforward_neural_network</a:t>
            </a:r>
            <a:endParaRPr lang="fr-FR">
              <a:hlinkClick r:id="rId3"/>
            </a:endParaRPr>
          </a:p>
          <a:p>
            <a:r>
              <a:rPr lang="fr-FR">
                <a:latin typeface="Arial"/>
                <a:cs typeface="Arial"/>
                <a:hlinkClick r:id="rId4"/>
              </a:rPr>
              <a:t>https://en.wikipedia.org/wiki/Hopfield_network</a:t>
            </a:r>
            <a:endParaRPr lang="fr-FR">
              <a:hlinkClick r:id="rId4"/>
            </a:endParaRPr>
          </a:p>
          <a:p>
            <a:r>
              <a:rPr lang="fr-FR">
                <a:latin typeface="Arial"/>
                <a:cs typeface="Arial"/>
                <a:hlinkClick r:id="rId5"/>
              </a:rPr>
              <a:t>https://www.nobelprize.org/prizes/physics/2024/hinton/facts/</a:t>
            </a:r>
            <a:endParaRPr lang="fr-FR">
              <a:hlinkClick r:id="rId5"/>
            </a:endParaRPr>
          </a:p>
          <a:p>
            <a:r>
              <a:rPr lang="fr-FR">
                <a:latin typeface="Arial"/>
                <a:cs typeface="Arial"/>
                <a:hlinkClick r:id="rId6"/>
              </a:rPr>
              <a:t>https://fr.wikipedia.org/wiki/Geoffrey_Hinton</a:t>
            </a:r>
            <a:endParaRPr lang="fr-FR">
              <a:hlinkClick r:id="rId6"/>
            </a:endParaRPr>
          </a:p>
          <a:p>
            <a:r>
              <a:rPr lang="fr-FR">
                <a:latin typeface="Arial"/>
                <a:cs typeface="Arial"/>
                <a:hlinkClick r:id="rId7"/>
              </a:rPr>
              <a:t>https://fr.wikipedia.org/wiki/John_Joseph_Hopfield</a:t>
            </a:r>
            <a:endParaRPr lang="fr-FR">
              <a:hlinkClick r:id="rId7"/>
            </a:endParaRPr>
          </a:p>
          <a:p>
            <a:r>
              <a:rPr lang="fr-FR" err="1">
                <a:latin typeface="Arial"/>
                <a:cs typeface="Arial"/>
              </a:rPr>
              <a:t>Hopfield</a:t>
            </a:r>
            <a:r>
              <a:rPr lang="fr-FR">
                <a:latin typeface="Arial"/>
                <a:cs typeface="Arial"/>
              </a:rPr>
              <a:t>, J. J. (1982). Neural networks and </a:t>
            </a:r>
            <a:r>
              <a:rPr lang="fr-FR" err="1">
                <a:latin typeface="Arial"/>
                <a:cs typeface="Arial"/>
              </a:rPr>
              <a:t>physical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systems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with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emergent</a:t>
            </a:r>
            <a:r>
              <a:rPr lang="fr-FR">
                <a:latin typeface="Arial"/>
                <a:cs typeface="Arial"/>
              </a:rPr>
              <a:t> collective </a:t>
            </a:r>
            <a:r>
              <a:rPr lang="fr-FR" err="1">
                <a:latin typeface="Arial"/>
                <a:cs typeface="Arial"/>
              </a:rPr>
              <a:t>computational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abilities</a:t>
            </a:r>
            <a:r>
              <a:rPr lang="fr-FR">
                <a:latin typeface="Arial"/>
                <a:cs typeface="Arial"/>
              </a:rPr>
              <a:t>. </a:t>
            </a:r>
            <a:r>
              <a:rPr lang="fr-FR" i="1" err="1">
                <a:latin typeface="Arial"/>
                <a:cs typeface="Arial"/>
              </a:rPr>
              <a:t>Proceedings</a:t>
            </a:r>
            <a:r>
              <a:rPr lang="fr-FR" i="1">
                <a:latin typeface="Arial"/>
                <a:cs typeface="Arial"/>
              </a:rPr>
              <a:t> of the national </a:t>
            </a:r>
            <a:r>
              <a:rPr lang="fr-FR" i="1" err="1">
                <a:latin typeface="Arial"/>
                <a:cs typeface="Arial"/>
              </a:rPr>
              <a:t>academy</a:t>
            </a:r>
            <a:r>
              <a:rPr lang="fr-FR" i="1">
                <a:latin typeface="Arial"/>
                <a:cs typeface="Arial"/>
              </a:rPr>
              <a:t> of sciences</a:t>
            </a:r>
            <a:r>
              <a:rPr lang="fr-FR">
                <a:latin typeface="Arial"/>
                <a:cs typeface="Arial"/>
              </a:rPr>
              <a:t>, </a:t>
            </a:r>
            <a:r>
              <a:rPr lang="fr-FR" i="1">
                <a:latin typeface="Arial"/>
                <a:cs typeface="Arial"/>
              </a:rPr>
              <a:t>79</a:t>
            </a:r>
            <a:r>
              <a:rPr lang="fr-FR">
                <a:latin typeface="Arial"/>
                <a:cs typeface="Arial"/>
              </a:rPr>
              <a:t>(8), 2554-2558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BB4091-7504-D80B-87BB-3B994FDE6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9772" y="1202127"/>
            <a:ext cx="3671466" cy="3263504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 sz="1400" i="1">
                <a:latin typeface="Arial"/>
                <a:cs typeface="Arial"/>
              </a:rPr>
              <a:t>Generative model that won 2024 Nobel prize, Artem Kirsanov (2024), </a:t>
            </a:r>
            <a:r>
              <a:rPr lang="en-US" sz="1400">
                <a:latin typeface="Arial"/>
                <a:cs typeface="Arial"/>
                <a:hlinkClick r:id="rId8"/>
              </a:rPr>
              <a:t>https://www.youtube.com/watch?v=_bqa_I5hNAo</a:t>
            </a:r>
            <a:endParaRPr lang="en-US" sz="1400">
              <a:latin typeface="Arial"/>
              <a:cs typeface="Arial"/>
            </a:endParaRPr>
          </a:p>
          <a:p>
            <a:r>
              <a:rPr lang="en-US" sz="1400" i="1">
                <a:latin typeface="Arial"/>
                <a:cs typeface="Arial"/>
              </a:rPr>
              <a:t>A brain-inspired algorithm for Memory, Artem Kirsanov (2024), </a:t>
            </a:r>
            <a:r>
              <a:rPr lang="en-US" sz="1400">
                <a:latin typeface="Arial"/>
                <a:cs typeface="Arial"/>
                <a:hlinkClick r:id="rId9"/>
              </a:rPr>
              <a:t>https://www.youtube.com/watch?v=1WPJdAW-sFo</a:t>
            </a:r>
            <a:endParaRPr lang="en-US" sz="1400">
              <a:latin typeface="Arial"/>
              <a:cs typeface="Arial"/>
            </a:endParaRPr>
          </a:p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83D3EB6-9584-48E2-C234-B7DB813F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Franklin Gothic Demi Cond"/>
                <a:ea typeface="Roboto Black"/>
                <a:cs typeface="Arial"/>
              </a:rPr>
              <a:t>Sources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D9ABB0-B206-4AEE-3888-22259FCB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0B58DA-F6D5-A2B0-5802-314EAA8C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E88B7-56CC-7178-9699-598EC35C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62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88" y="2002278"/>
            <a:ext cx="2558732" cy="1047750"/>
          </a:xfrm>
        </p:spPr>
        <p:txBody>
          <a:bodyPr/>
          <a:lstStyle/>
          <a:p>
            <a:pPr algn="r"/>
            <a:r>
              <a:rPr lang="en-GB" noProof="0"/>
              <a:t>Presentation Plan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0124D-0355-C54B-9126-82BC6AB6B3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6832" y="3043094"/>
            <a:ext cx="3341052" cy="373986"/>
          </a:xfrm>
        </p:spPr>
        <p:txBody>
          <a:bodyPr/>
          <a:lstStyle/>
          <a:p>
            <a:r>
              <a:rPr lang="en-GB" sz="800" noProof="0">
                <a:solidFill>
                  <a:schemeClr val="bg1">
                    <a:lumMod val="65000"/>
                  </a:schemeClr>
                </a:solidFill>
              </a:rPr>
              <a:t>BIOENG-310 : Neuroscience foundations for engineers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178B4-D530-1544-B47E-4E68F08892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8164532" y="825521"/>
            <a:ext cx="1446173" cy="51276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/>
              <a:t>Eddy Rashed. Justin Favey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5AC125-5A0F-6782-39FB-8061EF06A583}"/>
              </a:ext>
            </a:extLst>
          </p:cNvPr>
          <p:cNvSpPr txBox="1"/>
          <p:nvPr/>
        </p:nvSpPr>
        <p:spPr>
          <a:xfrm>
            <a:off x="752475" y="471488"/>
            <a:ext cx="3466434" cy="3739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noProof="0">
                <a:latin typeface="Arial"/>
                <a:cs typeface="Helvetica"/>
              </a:rPr>
              <a:t>Who are the Physics Nobel Prize winners ?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noProof="0">
              <a:latin typeface="Arial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noProof="0">
                <a:latin typeface="Arial"/>
                <a:cs typeface="Helvetica"/>
              </a:rPr>
              <a:t>What are the experiences and discoveries they accomplished</a:t>
            </a:r>
            <a:r>
              <a:rPr lang="en-GB" sz="1600">
                <a:latin typeface="Arial"/>
                <a:cs typeface="Helvetica"/>
              </a:rPr>
              <a:t> </a:t>
            </a:r>
            <a:r>
              <a:rPr lang="en-GB" sz="1600" noProof="0">
                <a:latin typeface="Arial"/>
                <a:cs typeface="Helvetica"/>
              </a:rPr>
              <a:t>?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noProof="0">
              <a:latin typeface="Arial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noProof="0">
                <a:latin typeface="Arial"/>
                <a:cs typeface="Helvetica"/>
              </a:rPr>
              <a:t>What were their results ?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noProof="0">
              <a:latin typeface="Arial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noProof="0">
                <a:latin typeface="Arial"/>
                <a:cs typeface="Helvetica"/>
              </a:rPr>
              <a:t>How is it important for neuroscience ?</a:t>
            </a:r>
          </a:p>
        </p:txBody>
      </p:sp>
    </p:spTree>
    <p:extLst>
      <p:ext uri="{BB962C8B-B14F-4D97-AF65-F5344CB8AC3E}">
        <p14:creationId xmlns:p14="http://schemas.microsoft.com/office/powerpoint/2010/main" val="326907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FD15A-F77C-B95D-75B0-1076EC5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Visage humain, personne, habits, cravate&#10;&#10;Le contenu généré par l’IA peut être incorrect.">
            <a:extLst>
              <a:ext uri="{FF2B5EF4-FFF2-40B4-BE49-F238E27FC236}">
                <a16:creationId xmlns:a16="http://schemas.microsoft.com/office/drawing/2014/main" id="{B8D931DA-8D95-0A9F-C1B6-87A3B698B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3814" y="878681"/>
            <a:ext cx="2268000" cy="3402002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499B9C0-036C-470C-B038-684EB986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2395537" cy="478568"/>
          </a:xfrm>
        </p:spPr>
        <p:txBody>
          <a:bodyPr>
            <a:noAutofit/>
          </a:bodyPr>
          <a:lstStyle/>
          <a:p>
            <a:r>
              <a:rPr lang="fr-FR"/>
              <a:t>John </a:t>
            </a:r>
            <a:r>
              <a:rPr lang="fr-FR" err="1"/>
              <a:t>Hopfield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1B1AC5-E6C0-2A85-BD3D-3712E688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800" noProof="0">
                <a:solidFill>
                  <a:schemeClr val="bg1">
                    <a:lumMod val="65000"/>
                  </a:schemeClr>
                </a:solidFill>
              </a:rPr>
              <a:t>BIOENG-310 : Neuroscience foundations for engineers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7DF79B-269C-FD45-DA9C-2CE080EC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Eddy </a:t>
            </a:r>
            <a:r>
              <a:rPr lang="fr-FR" err="1"/>
              <a:t>Rashed</a:t>
            </a:r>
            <a:r>
              <a:rPr lang="fr-FR"/>
              <a:t>, </a:t>
            </a:r>
            <a:r>
              <a:rPr lang="fr-FR" err="1"/>
              <a:t>Jutsin</a:t>
            </a:r>
            <a:r>
              <a:rPr lang="fr-FR"/>
              <a:t> Favey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0CA8E-C829-0865-7EC7-46E392A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D7D636-7DD3-9218-7382-83C34BC9DAC6}"/>
              </a:ext>
            </a:extLst>
          </p:cNvPr>
          <p:cNvSpPr txBox="1"/>
          <p:nvPr/>
        </p:nvSpPr>
        <p:spPr>
          <a:xfrm>
            <a:off x="1119188" y="878681"/>
            <a:ext cx="4867275" cy="30008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Born in 1933 in Chicago, he is an American theoretical physicist specialized in biological physics.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/>
              <a:t>He is mostly known for his studies on electron transfers in biomolecules, as well as error correction in biochemical reactions to explain precision in DNA replication.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/>
              <a:t>In 1982, he writes his 1st article in neuroscience, named </a:t>
            </a:r>
            <a:r>
              <a:rPr lang="en-US" i="1"/>
              <a:t>«Neural networks and physical systems with emergent collective computational abilities». </a:t>
            </a:r>
            <a:endParaRPr lang="en-US" i="1">
              <a:cs typeface="Arial"/>
            </a:endParaRPr>
          </a:p>
          <a:p>
            <a:endParaRPr lang="en-US" i="1">
              <a:cs typeface="Arial"/>
            </a:endParaRPr>
          </a:p>
          <a:p>
            <a:r>
              <a:rPr lang="en-US"/>
              <a:t>This article is now considered a cornerstone of computational model in neuroscience, and earned him the Nobel Prize of Physics in 2024.	</a:t>
            </a:r>
            <a:endParaRPr lang="en-US"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DABB12-8E20-BAE5-C121-D80A8DFEEFD0}"/>
              </a:ext>
            </a:extLst>
          </p:cNvPr>
          <p:cNvSpPr txBox="1"/>
          <p:nvPr/>
        </p:nvSpPr>
        <p:spPr>
          <a:xfrm>
            <a:off x="6400799" y="4095541"/>
            <a:ext cx="223043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00">
                <a:solidFill>
                  <a:schemeClr val="bg2"/>
                </a:solidFill>
              </a:rPr>
              <a:t>Source : https://www.nobelprize.org/images/165779-portrait-medium.jpg</a:t>
            </a:r>
            <a:endParaRPr lang="en-CH" sz="5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705" y="203720"/>
            <a:ext cx="4419858" cy="484399"/>
          </a:xfrm>
        </p:spPr>
        <p:txBody>
          <a:bodyPr>
            <a:noAutofit/>
          </a:bodyPr>
          <a:lstStyle/>
          <a:p>
            <a:r>
              <a:rPr lang="fr-FR" err="1"/>
              <a:t>Goeffrey</a:t>
            </a:r>
            <a:r>
              <a:rPr lang="fr-FR"/>
              <a:t> Hinton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800" noProof="0">
                <a:solidFill>
                  <a:schemeClr val="bg1">
                    <a:lumMod val="65000"/>
                  </a:schemeClr>
                </a:solidFill>
              </a:rPr>
              <a:t>BIOENG-310 : Neuroscience foundations for engineers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D9CD81-F741-E34D-918B-87902044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Eddy </a:t>
            </a:r>
            <a:r>
              <a:rPr lang="fr-FR" err="1"/>
              <a:t>Rashed</a:t>
            </a:r>
            <a:r>
              <a:rPr lang="fr-FR"/>
              <a:t>, </a:t>
            </a:r>
            <a:r>
              <a:rPr lang="fr-FR" err="1"/>
              <a:t>Jutsin</a:t>
            </a:r>
            <a:r>
              <a:rPr lang="fr-FR"/>
              <a:t> Favey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3" name="Espace réservé du contenu 12" descr="Une image contenant Visage humain, personne, habits, vêtements habillés&#10;&#10;Le contenu généré par l’IA peut être incorrect.">
            <a:extLst>
              <a:ext uri="{FF2B5EF4-FFF2-40B4-BE49-F238E27FC236}">
                <a16:creationId xmlns:a16="http://schemas.microsoft.com/office/drawing/2014/main" id="{CB38D50B-1F9A-56F3-9871-EFBAA2DC4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60437" y="870578"/>
            <a:ext cx="2268229" cy="3402343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199BD03-FB23-2049-B0AB-1067BAE872EA}"/>
              </a:ext>
            </a:extLst>
          </p:cNvPr>
          <p:cNvSpPr txBox="1"/>
          <p:nvPr/>
        </p:nvSpPr>
        <p:spPr>
          <a:xfrm>
            <a:off x="3800475" y="870578"/>
            <a:ext cx="4767263" cy="32085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Born in 1947 in the UK, he is a researcher specialized in artificial intelligence, cognitive psychology and artificial neuron networks.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/>
              <a:t>He is greatly recognized for the progress he brought to deep-learning technologies and popularizing back-propagation in multilayered neuronal networks, notably by pushing further the concepts discovered by Hopfield.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/>
              <a:t>His breakthrough of image recognition with the </a:t>
            </a:r>
            <a:r>
              <a:rPr lang="en-US" err="1"/>
              <a:t>AlexNet</a:t>
            </a:r>
            <a:r>
              <a:rPr lang="en-US"/>
              <a:t> model was deemed as a revolution the field of computer vision.</a:t>
            </a: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He was co-awarded the 2024 Physics Nobel Prize alongside Hopfield.</a:t>
            </a:r>
          </a:p>
        </p:txBody>
      </p:sp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46C84240-8C90-9C4E-AA06-7C974CB548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CH" dirty="0">
                <a:latin typeface="Arial"/>
                <a:cs typeface="Arial"/>
              </a:rPr>
              <a:t>"</a:t>
            </a:r>
            <a:r>
              <a:rPr lang="en-US" i="1" dirty="0">
                <a:latin typeface="Arial"/>
                <a:cs typeface="Arial"/>
              </a:rPr>
              <a:t>Computers were initially intended to carry out computations that were cumbersome and time-consuming for humans. In the 1950s, the opposite need emerged, namely to get computers to do what humans and other mammals are good at – pattern recognition</a:t>
            </a:r>
            <a:r>
              <a:rPr lang="en-CH" dirty="0">
                <a:latin typeface="Arial"/>
                <a:cs typeface="Arial"/>
              </a:rPr>
              <a:t>"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5750EBF-A2BC-EB47-895C-9F99B6E1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Experiences</a:t>
            </a:r>
            <a:r>
              <a:rPr lang="fr-FR"/>
              <a:t> &amp; </a:t>
            </a:r>
            <a:r>
              <a:rPr lang="fr-FR" err="1"/>
              <a:t>Discoveries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3CAA4-5FD8-404D-8F15-5706BE6461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z="700" noProof="0">
                <a:solidFill>
                  <a:schemeClr val="bg1">
                    <a:lumMod val="65000"/>
                  </a:schemeClr>
                </a:solidFill>
              </a:rPr>
              <a:t>BIOENG-310 : Neuroscience foundations for engineers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C3C0C4-9868-3542-8666-046912A5AF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Eddy </a:t>
            </a:r>
            <a:r>
              <a:rPr lang="fr-FR" err="1"/>
              <a:t>Rashed</a:t>
            </a:r>
            <a:r>
              <a:rPr lang="fr-FR"/>
              <a:t>, Justin Favey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C13C4-81A0-424D-96F1-1A5F4EC26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14D631-7944-2229-A322-7EA468B52183}"/>
              </a:ext>
            </a:extLst>
          </p:cNvPr>
          <p:cNvSpPr txBox="1"/>
          <p:nvPr/>
        </p:nvSpPr>
        <p:spPr>
          <a:xfrm>
            <a:off x="6313288" y="1589484"/>
            <a:ext cx="2125265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r-FR" dirty="0">
                <a:cs typeface="Arial"/>
              </a:rPr>
              <a:t>Nobel </a:t>
            </a:r>
            <a:r>
              <a:rPr lang="fr-FR" dirty="0" err="1">
                <a:cs typeface="Arial"/>
              </a:rPr>
              <a:t>Commitee</a:t>
            </a:r>
            <a:r>
              <a:rPr lang="fr-FR" dirty="0">
                <a:cs typeface="Arial"/>
              </a:rPr>
              <a:t> of </a:t>
            </a:r>
            <a:r>
              <a:rPr lang="fr-FR" dirty="0" err="1">
                <a:cs typeface="Arial"/>
              </a:rPr>
              <a:t>Physics</a:t>
            </a:r>
            <a:r>
              <a:rPr lang="fr-FR" dirty="0">
                <a:cs typeface="Arial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51693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328C0A-2B46-D74A-A592-90FFD545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chemeClr val="tx1">
                    <a:tint val="75000"/>
                  </a:schemeClr>
                </a:solidFill>
                <a:latin typeface="+mn-lt"/>
              </a:rPr>
              <a:t>NAME EVENT / NAME PRESENTATION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E63D2A-0785-6841-AFED-A5664CA0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fld id="{E1E1CD7C-2161-7D43-862E-CE4C333CD87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40BEC9-5222-A344-BCF9-D94397D0C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867" y="197109"/>
            <a:ext cx="5172075" cy="67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i="0" kern="1200" spc="-70" baseline="0">
                <a:latin typeface="+mj-lt"/>
                <a:ea typeface="+mj-ea"/>
                <a:cs typeface="+mj-cs"/>
              </a:rPr>
              <a:t>Hopfield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FEA1F-B942-7817-2CB9-E7FEF57CBED1}"/>
              </a:ext>
            </a:extLst>
          </p:cNvPr>
          <p:cNvSpPr txBox="1"/>
          <p:nvPr/>
        </p:nvSpPr>
        <p:spPr>
          <a:xfrm>
            <a:off x="480060" y="1034046"/>
            <a:ext cx="5170932" cy="36298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/>
              <a:buChar char="§"/>
            </a:pPr>
            <a:r>
              <a:rPr lang="en-US" sz="1100" b="0" i="0" dirty="0"/>
              <a:t>Also known as associative memory networks, </a:t>
            </a:r>
            <a:r>
              <a:rPr lang="en-US" sz="1100" dirty="0"/>
              <a:t>RNN</a:t>
            </a:r>
            <a:r>
              <a:rPr lang="en-US" sz="1100" b="0" i="0" dirty="0"/>
              <a:t> </a:t>
            </a:r>
            <a:r>
              <a:rPr lang="en-US" sz="1100" dirty="0"/>
              <a:t>use</a:t>
            </a:r>
            <a:r>
              <a:rPr lang="en-US" sz="1100" b="0" i="0" dirty="0"/>
              <a:t> Hebbian </a:t>
            </a:r>
            <a:r>
              <a:rPr lang="en-US" sz="1100" dirty="0"/>
              <a:t>learning (neurons that fire together, wire together) to </a:t>
            </a:r>
            <a:r>
              <a:rPr lang="en-US" sz="1100" b="0" i="0" dirty="0"/>
              <a:t>encode memories.</a:t>
            </a:r>
            <a:endParaRPr lang="fr-FR" sz="1100">
              <a:cs typeface="Arial"/>
            </a:endParaRPr>
          </a:p>
          <a:p>
            <a:pPr marL="171450" indent="-17145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/>
              <a:buChar char="§"/>
            </a:pPr>
            <a:r>
              <a:rPr lang="en-US" sz="1100" dirty="0"/>
              <a:t>Goal</a:t>
            </a:r>
            <a:r>
              <a:rPr lang="en-US" sz="1100" b="0" i="0" dirty="0"/>
              <a:t> : recreate</a:t>
            </a:r>
            <a:r>
              <a:rPr lang="en-US" sz="1100" dirty="0"/>
              <a:t>/recover</a:t>
            </a:r>
            <a:r>
              <a:rPr lang="en-US" sz="1100" b="0" i="0" dirty="0"/>
              <a:t> known patterns based on a form of neuronal memory.</a:t>
            </a:r>
            <a:endParaRPr lang="en-US" sz="1100" b="0" i="0" dirty="0">
              <a:cs typeface="Arial"/>
            </a:endParaRPr>
          </a:p>
          <a:p>
            <a:pPr marL="171450" indent="-17145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/>
              <a:buChar char="§"/>
            </a:pPr>
            <a:r>
              <a:rPr lang="en-US" sz="1100" dirty="0">
                <a:cs typeface="Arial"/>
              </a:rPr>
              <a:t>Hopfield network : non-directed graph, each neuron has a binary state, connected to every other neuron through weighted edges. The value of each neuron is modified as such : </a:t>
            </a:r>
          </a:p>
          <a:p>
            <a:pPr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</a:pPr>
            <a:endParaRPr lang="en-US" sz="1100" dirty="0">
              <a:cs typeface="Arial"/>
            </a:endParaRPr>
          </a:p>
          <a:p>
            <a:pPr marL="171450" indent="-17145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/>
              <a:buChar char="§"/>
            </a:pPr>
            <a:r>
              <a:rPr lang="en-US" sz="1100" dirty="0"/>
              <a:t>Taken from </a:t>
            </a:r>
            <a:r>
              <a:rPr lang="en-US" sz="1100" b="0" i="0" dirty="0"/>
              <a:t>spin glass systems in physics, Hopfield networks are </a:t>
            </a:r>
            <a:r>
              <a:rPr lang="en-US" sz="1100" b="1" i="0" dirty="0"/>
              <a:t>built on the reduction of energy </a:t>
            </a:r>
            <a:r>
              <a:rPr lang="en-US" sz="1100" b="1" dirty="0"/>
              <a:t>concept</a:t>
            </a:r>
            <a:r>
              <a:rPr lang="en-US" sz="1100" dirty="0"/>
              <a:t> to</a:t>
            </a:r>
            <a:r>
              <a:rPr lang="en-US" sz="1100" b="0" i="0" dirty="0"/>
              <a:t> find its optimal resting place </a:t>
            </a:r>
            <a:r>
              <a:rPr lang="en-US" sz="1100" dirty="0">
                <a:cs typeface="Arial"/>
              </a:rPr>
              <a:t>    </a:t>
            </a:r>
            <a:endParaRPr lang="en-US" sz="1100" b="0" i="0" dirty="0">
              <a:cs typeface="Arial"/>
            </a:endParaRPr>
          </a:p>
          <a:p>
            <a:pPr defTabSz="914400">
              <a:lnSpc>
                <a:spcPct val="90000"/>
              </a:lnSpc>
              <a:spcBef>
                <a:spcPts val="750"/>
              </a:spcBef>
            </a:pPr>
            <a:endParaRPr lang="en-US" sz="1100" dirty="0">
              <a:cs typeface="Arial"/>
            </a:endParaRPr>
          </a:p>
          <a:p>
            <a:pPr defTabSz="914400">
              <a:lnSpc>
                <a:spcPct val="90000"/>
              </a:lnSpc>
              <a:spcBef>
                <a:spcPts val="750"/>
              </a:spcBef>
            </a:pPr>
            <a:endParaRPr lang="en-US" sz="1100" dirty="0">
              <a:cs typeface="Arial"/>
            </a:endParaRPr>
          </a:p>
          <a:p>
            <a:pPr marL="171450" indent="-22860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anose="020B0604020202020204" pitchFamily="34" charset="0"/>
              <a:buChar char="§"/>
            </a:pPr>
            <a:r>
              <a:rPr lang="en-US" sz="1100" dirty="0">
                <a:cs typeface="Arial"/>
              </a:rPr>
              <a:t>Training is done as such : </a:t>
            </a:r>
          </a:p>
          <a:p>
            <a:pPr marL="171450" indent="-22860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anose="020B0604020202020204" pitchFamily="34" charset="0"/>
              <a:buChar char="§"/>
            </a:pPr>
            <a:endParaRPr lang="en-US" sz="1100" dirty="0">
              <a:cs typeface="Arial"/>
            </a:endParaRPr>
          </a:p>
          <a:p>
            <a:pPr marL="171450" indent="-22860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anose="020B0604020202020204" pitchFamily="34" charset="0"/>
              <a:buChar char="§"/>
            </a:pPr>
            <a:endParaRPr lang="en-US" sz="1100" dirty="0">
              <a:cs typeface="Arial"/>
            </a:endParaRPr>
          </a:p>
          <a:p>
            <a:pPr marL="171450" indent="-228600" defTabSz="9144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anose="020B0604020202020204" pitchFamily="34" charset="0"/>
              <a:buChar char="§"/>
            </a:pPr>
            <a:r>
              <a:rPr lang="en-US" sz="1100" dirty="0"/>
              <a:t>Combine</a:t>
            </a:r>
            <a:r>
              <a:rPr lang="en-US" sz="1100" b="0" i="0" dirty="0"/>
              <a:t> </a:t>
            </a:r>
            <a:r>
              <a:rPr lang="en-US" sz="1100" dirty="0"/>
              <a:t>memories for different states by adding their local </a:t>
            </a:r>
            <a:r>
              <a:rPr lang="en-US" sz="1100" err="1"/>
              <a:t>minimas</a:t>
            </a:r>
            <a:r>
              <a:rPr lang="en-US" sz="1100" dirty="0"/>
              <a:t> separately to the same function to recreate different "memories" from a single neural network.  </a:t>
            </a:r>
            <a:endParaRPr lang="en-US" sz="1100" b="0" i="0" dirty="0">
              <a:cs typeface="Arial"/>
            </a:endParaRPr>
          </a:p>
        </p:txBody>
      </p:sp>
      <p:pic>
        <p:nvPicPr>
          <p:cNvPr id="8" name="Picture 7" descr="A diagram of a network&#10;&#10;AI-generated content may be incorrect.">
            <a:extLst>
              <a:ext uri="{FF2B5EF4-FFF2-40B4-BE49-F238E27FC236}">
                <a16:creationId xmlns:a16="http://schemas.microsoft.com/office/drawing/2014/main" id="{BA0EF820-F178-AD99-2116-4CD2A4AF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84" y="246887"/>
            <a:ext cx="2264253" cy="257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177CB1-95F7-8686-92CC-C8E1A01EAD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93" r="4" b="4"/>
          <a:stretch/>
        </p:blipFill>
        <p:spPr>
          <a:xfrm>
            <a:off x="6284933" y="2908115"/>
            <a:ext cx="2248052" cy="199359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B4783-01FB-C245-D6F2-2C328813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39" y="2258671"/>
            <a:ext cx="952386" cy="213999"/>
          </a:xfrm>
          <a:prstGeom prst="rect">
            <a:avLst/>
          </a:prstGeom>
        </p:spPr>
      </p:pic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36F2EA7-7FB3-D435-F6F3-C5EAB5421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52" y="3618208"/>
            <a:ext cx="3471023" cy="220613"/>
          </a:xfrm>
          <a:prstGeom prst="rect">
            <a:avLst/>
          </a:prstGeom>
        </p:spPr>
      </p:pic>
      <p:pic>
        <p:nvPicPr>
          <p:cNvPr id="14" name="Picture 1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61F0BAC-8D9F-2B4B-CBBE-3DE00078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14" y="3836545"/>
            <a:ext cx="1793222" cy="255214"/>
          </a:xfrm>
          <a:prstGeom prst="rect">
            <a:avLst/>
          </a:prstGeom>
        </p:spPr>
      </p:pic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2A501BD3-F7C6-2044-3F87-D743CD0FF218}"/>
              </a:ext>
            </a:extLst>
          </p:cNvPr>
          <p:cNvSpPr txBox="1">
            <a:spLocks/>
          </p:cNvSpPr>
          <p:nvPr/>
        </p:nvSpPr>
        <p:spPr>
          <a:xfrm rot="16200000">
            <a:off x="8200673" y="758280"/>
            <a:ext cx="1319465" cy="22506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00"/>
              <a:t>Eddy </a:t>
            </a:r>
            <a:r>
              <a:rPr lang="fr-FR" sz="700" err="1"/>
              <a:t>Rashed</a:t>
            </a:r>
            <a:r>
              <a:rPr lang="fr-FR" sz="700"/>
              <a:t>, Justin </a:t>
            </a:r>
            <a:r>
              <a:rPr lang="fr-FR" sz="700" err="1"/>
              <a:t>Favey</a:t>
            </a:r>
            <a:r>
              <a:rPr lang="fr-FR" sz="700"/>
              <a:t> </a:t>
            </a:r>
            <a:endParaRPr lang="fr-FR" sz="700"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E7B342-58CA-0DE0-4284-6A55CBB0C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98" y="2986573"/>
            <a:ext cx="1304537" cy="2783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365776-31A1-4870-C350-6ACC01B47B84}"/>
              </a:ext>
            </a:extLst>
          </p:cNvPr>
          <p:cNvSpPr txBox="1"/>
          <p:nvPr/>
        </p:nvSpPr>
        <p:spPr>
          <a:xfrm>
            <a:off x="5789158" y="4901875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600" dirty="0">
                <a:solidFill>
                  <a:schemeClr val="bg2"/>
                </a:solidFill>
                <a:cs typeface="Arial"/>
              </a:rPr>
              <a:t>Source : </a:t>
            </a:r>
            <a:r>
              <a:rPr lang="fr-FR" sz="600" dirty="0">
                <a:solidFill>
                  <a:schemeClr val="bg2"/>
                </a:solidFill>
                <a:ea typeface="+mn-lt"/>
                <a:cs typeface="+mn-lt"/>
              </a:rPr>
              <a:t>https://cdn.kastatic.org/ka-perseus-images/8b84c57a01a932d4ab900e48cd4880128998fffd.png</a:t>
            </a:r>
            <a:endParaRPr lang="fr-FR" sz="600" dirty="0">
              <a:solidFill>
                <a:schemeClr val="bg2"/>
              </a:solidFill>
              <a:cs typeface="Arial"/>
            </a:endParaRPr>
          </a:p>
        </p:txBody>
      </p:sp>
      <p:pic>
        <p:nvPicPr>
          <p:cNvPr id="10" name="Image 9" descr="Une image contenant Police, texte, ligne, typographie&#10;&#10;Le contenu généré par l’IA peut être incorrect.">
            <a:extLst>
              <a:ext uri="{FF2B5EF4-FFF2-40B4-BE49-F238E27FC236}">
                <a16:creationId xmlns:a16="http://schemas.microsoft.com/office/drawing/2014/main" id="{E7087C58-2825-828A-29C3-B17F4FBEE1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4160" y="2284152"/>
            <a:ext cx="1731607" cy="1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orful grid with dices and a red line&#10;&#10;AI-generated content may be incorrect.">
            <a:extLst>
              <a:ext uri="{FF2B5EF4-FFF2-40B4-BE49-F238E27FC236}">
                <a16:creationId xmlns:a16="http://schemas.microsoft.com/office/drawing/2014/main" id="{F103FCCF-4DBB-1AA8-87F0-A4B04497E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7428" r="17580" b="261"/>
          <a:stretch/>
        </p:blipFill>
        <p:spPr>
          <a:xfrm>
            <a:off x="4984187" y="358665"/>
            <a:ext cx="3784640" cy="33779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40645B-EF9A-066B-1BDA-74C3BAC9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Boltzmann machines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8D018-D129-C7C7-91A2-41330541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0CC1-99D5-3275-0220-62FAFED9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Eddy </a:t>
            </a:r>
            <a:r>
              <a:rPr lang="fr-FR" err="1">
                <a:latin typeface="Arial"/>
                <a:cs typeface="Arial"/>
              </a:rPr>
              <a:t>Rashed</a:t>
            </a:r>
            <a:r>
              <a:rPr lang="fr-FR">
                <a:latin typeface="Arial"/>
                <a:cs typeface="Arial"/>
              </a:rPr>
              <a:t>, Justin </a:t>
            </a:r>
            <a:r>
              <a:rPr lang="fr-FR" err="1">
                <a:latin typeface="Arial"/>
                <a:cs typeface="Arial"/>
              </a:rPr>
              <a:t>Favey</a:t>
            </a:r>
            <a:endParaRPr lang="fr-FR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1A98D-2386-B91F-E0E9-20213F78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A61B0-5F06-E900-F28C-BBE1631BF7DD}"/>
              </a:ext>
            </a:extLst>
          </p:cNvPr>
          <p:cNvSpPr txBox="1"/>
          <p:nvPr/>
        </p:nvSpPr>
        <p:spPr>
          <a:xfrm>
            <a:off x="5885121" y="3902591"/>
            <a:ext cx="2743200" cy="12234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Times New Roman"/>
              </a:rPr>
              <a:t>Artem Kirsanov. (2024, August 13). </a:t>
            </a:r>
            <a:r>
              <a:rPr lang="en-US" sz="1200" i="1">
                <a:latin typeface="Times New Roman"/>
                <a:cs typeface="Times New Roman"/>
              </a:rPr>
              <a:t>Generative model that won 2024 Nobel Prize</a:t>
            </a:r>
            <a:r>
              <a:rPr lang="en-US" sz="1200">
                <a:latin typeface="Times New Roman"/>
                <a:cs typeface="Times New Roman"/>
              </a:rPr>
              <a:t> [Video]. YouTube. </a:t>
            </a:r>
            <a:r>
              <a:rPr lang="en-US" sz="1200">
                <a:latin typeface="Times New Roman"/>
                <a:cs typeface="Times New Roman"/>
                <a:hlinkClick r:id="rId4"/>
              </a:rPr>
              <a:t>https://www.youtube.com/watch?v=_bqa_I5hNAo</a:t>
            </a:r>
            <a:endParaRPr lang="en-US"/>
          </a:p>
          <a:p>
            <a:endParaRPr lang="en-US">
              <a:cs typeface="Arial"/>
            </a:endParaRPr>
          </a:p>
        </p:txBody>
      </p:sp>
      <p:pic>
        <p:nvPicPr>
          <p:cNvPr id="10" name="Picture 9" descr="A graph with a blue line&#10;&#10;AI-generated content may be incorrect.">
            <a:extLst>
              <a:ext uri="{FF2B5EF4-FFF2-40B4-BE49-F238E27FC236}">
                <a16:creationId xmlns:a16="http://schemas.microsoft.com/office/drawing/2014/main" id="{40824FC8-78AA-A471-C58A-8FE5F7D28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91" y="1284656"/>
            <a:ext cx="3422354" cy="2312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0D2029-31D3-03B8-2BBE-C250418716CF}"/>
              </a:ext>
            </a:extLst>
          </p:cNvPr>
          <p:cNvSpPr txBox="1"/>
          <p:nvPr/>
        </p:nvSpPr>
        <p:spPr>
          <a:xfrm>
            <a:off x="1049633" y="3604491"/>
            <a:ext cx="3554111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Stochastic update with Sigmoid function, randomness depends on the temperature hyperparameter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DDFD-0F7E-AC1E-B189-AEBDB28E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CA5302-3826-E0EA-6B08-D986BB81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Boltzmann machines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8A5F7-DD13-A9A0-5D43-A9352058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544EE-AA61-6B4F-5F4D-D7BB0EED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Eddy </a:t>
            </a:r>
            <a:r>
              <a:rPr lang="fr-FR" err="1">
                <a:latin typeface="Arial"/>
                <a:cs typeface="Arial"/>
              </a:rPr>
              <a:t>Rashed</a:t>
            </a:r>
            <a:r>
              <a:rPr lang="fr-FR">
                <a:latin typeface="Arial"/>
                <a:cs typeface="Arial"/>
              </a:rPr>
              <a:t>, Justin Fabey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4F4B9-AA40-F5BE-B0DF-6BFAEA9B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2C723F-9F48-AAF0-8E8C-913516EA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399769"/>
            <a:ext cx="3969526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pPr>
              <a:buFont typeface="Calibri" pitchFamily="2" charset="2"/>
              <a:buChar char="-"/>
            </a:pPr>
            <a:r>
              <a:rPr lang="en-US" dirty="0">
                <a:latin typeface="Arial"/>
                <a:cs typeface="Arial"/>
              </a:rPr>
              <a:t>Learns weights from the data : unsupervised learning</a:t>
            </a:r>
          </a:p>
          <a:p>
            <a:pPr>
              <a:buFont typeface="Calibri" pitchFamily="2" charset="2"/>
              <a:buChar char="-"/>
            </a:pPr>
            <a:r>
              <a:rPr lang="en-US" dirty="0">
                <a:latin typeface="Arial"/>
                <a:cs typeface="Arial"/>
              </a:rPr>
              <a:t>Learns by contrastive Hebbian learning, alternates between : </a:t>
            </a:r>
            <a:endParaRPr lang="en-US" dirty="0"/>
          </a:p>
          <a:p>
            <a:pPr lvl="1">
              <a:buFont typeface="Arial" pitchFamily="2" charset="2"/>
              <a:buChar char="•"/>
            </a:pPr>
            <a:r>
              <a:rPr lang="en-US" dirty="0">
                <a:latin typeface="Arial"/>
                <a:cs typeface="Arial"/>
              </a:rPr>
              <a:t>positive phase with input data from which to learn</a:t>
            </a:r>
            <a:endParaRPr lang="en-US" dirty="0"/>
          </a:p>
          <a:p>
            <a:pPr lvl="1">
              <a:buFont typeface="Arial" pitchFamily="2" charset="2"/>
              <a:buChar char="•"/>
            </a:pPr>
            <a:r>
              <a:rPr lang="en-US" dirty="0">
                <a:latin typeface="Arial"/>
                <a:cs typeface="Arial"/>
              </a:rPr>
              <a:t>negative phase with random data from which not to learn</a:t>
            </a:r>
            <a:endParaRPr lang="en-US" dirty="0"/>
          </a:p>
        </p:txBody>
      </p:sp>
      <p:pic>
        <p:nvPicPr>
          <p:cNvPr id="13" name="Picture 12" descr="A diagram of a network&#10;&#10;AI-generated content may be incorrect.">
            <a:extLst>
              <a:ext uri="{FF2B5EF4-FFF2-40B4-BE49-F238E27FC236}">
                <a16:creationId xmlns:a16="http://schemas.microsoft.com/office/drawing/2014/main" id="{F8DF4CB5-C327-4481-2FD9-34C243ED4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629" y="1401837"/>
            <a:ext cx="2308594" cy="29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3EE0B9-22E5-9321-8B4A-4F83D33E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820" y="2571750"/>
            <a:ext cx="3199181" cy="2111375"/>
          </a:xfrm>
        </p:spPr>
        <p:txBody>
          <a:bodyPr/>
          <a:lstStyle/>
          <a:p>
            <a:r>
              <a:rPr lang="fr-FR" err="1">
                <a:latin typeface="Franklin Gothic Demi Cond"/>
                <a:ea typeface="Roboto Black"/>
                <a:cs typeface="Arial"/>
              </a:rPr>
              <a:t>Feed-Forward</a:t>
            </a:r>
            <a:r>
              <a:rPr lang="fr-FR">
                <a:latin typeface="Franklin Gothic Demi Cond"/>
                <a:ea typeface="Roboto Black"/>
                <a:cs typeface="Arial"/>
              </a:rPr>
              <a:t> Neural Networks,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CNNs</a:t>
            </a:r>
            <a:r>
              <a:rPr lang="fr-FR">
                <a:latin typeface="Franklin Gothic Demi Cond"/>
                <a:ea typeface="Roboto Black"/>
                <a:cs typeface="Arial"/>
              </a:rPr>
              <a:t> and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others</a:t>
            </a:r>
            <a:endParaRPr lang="fr-FR" b="0" err="1">
              <a:latin typeface="Franklin Gothic Demi Cond"/>
              <a:ea typeface="Roboto Black"/>
              <a:cs typeface="Arial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A54A-3CAB-05C8-E44F-478271C3D3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C446-2DB1-E5C5-8D77-4A6D3F978D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Eddy </a:t>
            </a:r>
            <a:r>
              <a:rPr lang="fr-FR" err="1">
                <a:latin typeface="Arial"/>
                <a:cs typeface="Arial"/>
              </a:rPr>
              <a:t>Rashed</a:t>
            </a:r>
            <a:r>
              <a:rPr lang="fr-FR">
                <a:latin typeface="Arial"/>
                <a:cs typeface="Arial"/>
              </a:rPr>
              <a:t>, Justin </a:t>
            </a:r>
            <a:r>
              <a:rPr lang="fr-FR" err="1">
                <a:latin typeface="Arial"/>
                <a:cs typeface="Arial"/>
              </a:rPr>
              <a:t>Favey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B6C7-B04F-16E9-52E2-D8C97B6D05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 descr="A diagram of a network&#10;&#10;AI-generated content may be incorrect.">
            <a:extLst>
              <a:ext uri="{FF2B5EF4-FFF2-40B4-BE49-F238E27FC236}">
                <a16:creationId xmlns:a16="http://schemas.microsoft.com/office/drawing/2014/main" id="{2DDB5A90-E27C-D7A2-1507-03975F7D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3" t="862" r="817" b="216"/>
          <a:stretch/>
        </p:blipFill>
        <p:spPr>
          <a:xfrm>
            <a:off x="589221" y="2618593"/>
            <a:ext cx="5338573" cy="2033900"/>
          </a:xfrm>
          <a:prstGeom prst="rect">
            <a:avLst/>
          </a:prstGeom>
        </p:spPr>
      </p:pic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5E9A15D9-BE5A-03D0-C883-24545350DAE2}"/>
              </a:ext>
            </a:extLst>
          </p:cNvPr>
          <p:cNvSpPr txBox="1">
            <a:spLocks/>
          </p:cNvSpPr>
          <p:nvPr/>
        </p:nvSpPr>
        <p:spPr>
          <a:xfrm>
            <a:off x="799907" y="607299"/>
            <a:ext cx="7543993" cy="1676159"/>
          </a:xfrm>
          <a:prstGeom prst="rect">
            <a:avLst/>
          </a:prstGeom>
        </p:spPr>
        <p:txBody>
          <a:bodyPr vert="horz" lIns="18000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Hinton et al. popularized the famous backpropagation algorithm with their 1986 paper</a:t>
            </a:r>
            <a:endParaRPr lang="fr-FR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Showed that a hidden layer permits non-linearity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Set the foundations for Yann Le Cun's Convolutional Neural Network among many others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Still a problem to train deep neural networks in the 90's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228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Application>Microsoft Office PowerPoint</Application>
  <PresentationFormat>Affichage à l'écran (16:9)</PresentationFormat>
  <Slides>12</Slides>
  <Notes>8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Foundational discoveries and inventions that enable machine learning with artificial neural networks</vt:lpstr>
      <vt:lpstr>Presentation Plan</vt:lpstr>
      <vt:lpstr>John Hopfield</vt:lpstr>
      <vt:lpstr>Goeffrey Hinton</vt:lpstr>
      <vt:lpstr>Experiences &amp; Discoveries</vt:lpstr>
      <vt:lpstr>Hopfield Network</vt:lpstr>
      <vt:lpstr>Boltzmann machines</vt:lpstr>
      <vt:lpstr>Boltzmann machines</vt:lpstr>
      <vt:lpstr>Feed-Forward Neural Networks, CNNs and others </vt:lpstr>
      <vt:lpstr>Restricted Bolzmann Machines</vt:lpstr>
      <vt:lpstr>Research Implications...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revision>147</cp:revision>
  <dcterms:created xsi:type="dcterms:W3CDTF">2019-04-02T06:24:35Z</dcterms:created>
  <dcterms:modified xsi:type="dcterms:W3CDTF">2025-04-27T20:55:38Z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